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heme/theme2.xml" ContentType="application/vnd.openxmlformats-officedocument.theme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notesSlides/notesSlide1.xml" ContentType="application/vnd.openxmlformats-officedocument.presentationml.notesSlide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56" r:id="rId2"/>
    <p:sldId id="258" r:id="rId3"/>
    <p:sldId id="261" r:id="rId4"/>
    <p:sldId id="283" r:id="rId5"/>
    <p:sldId id="284" r:id="rId6"/>
    <p:sldId id="288" r:id="rId7"/>
    <p:sldId id="289" r:id="rId8"/>
    <p:sldId id="286" r:id="rId9"/>
    <p:sldId id="287" r:id="rId10"/>
    <p:sldId id="277" r:id="rId11"/>
    <p:sldId id="268" r:id="rId12"/>
    <p:sldId id="269" r:id="rId13"/>
    <p:sldId id="278" r:id="rId14"/>
    <p:sldId id="270" r:id="rId15"/>
    <p:sldId id="271" r:id="rId16"/>
    <p:sldId id="28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6B61A42-3407-41DC-B584-A283B9BA2D60}">
          <p14:sldIdLst>
            <p14:sldId id="256"/>
            <p14:sldId id="258"/>
            <p14:sldId id="261"/>
            <p14:sldId id="283"/>
            <p14:sldId id="284"/>
            <p14:sldId id="288"/>
            <p14:sldId id="289"/>
            <p14:sldId id="286"/>
            <p14:sldId id="287"/>
            <p14:sldId id="277"/>
            <p14:sldId id="268"/>
            <p14:sldId id="269"/>
            <p14:sldId id="278"/>
            <p14:sldId id="270"/>
            <p14:sldId id="271"/>
            <p14:sldId id="28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C90278-92F4-40B7-94F4-E58608217D14}" type="doc">
      <dgm:prSet loTypeId="urn:microsoft.com/office/officeart/2005/8/layout/cycle8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5946872-A725-48C3-9E41-8E9AB1DD3830}">
      <dgm:prSet phldrT="[Text]"/>
      <dgm:spPr/>
      <dgm:t>
        <a:bodyPr/>
        <a:lstStyle/>
        <a:p>
          <a:r>
            <a:rPr lang="en-US" dirty="0" smtClean="0"/>
            <a:t>Inspiration</a:t>
          </a:r>
          <a:endParaRPr lang="en-US" dirty="0"/>
        </a:p>
      </dgm:t>
    </dgm:pt>
    <dgm:pt modelId="{BFCA76E9-E25D-42C5-95A8-59B964C1339F}" type="parTrans" cxnId="{1C3B42D1-7CA3-47DC-A34A-7648E6FB0897}">
      <dgm:prSet/>
      <dgm:spPr/>
      <dgm:t>
        <a:bodyPr/>
        <a:lstStyle/>
        <a:p>
          <a:endParaRPr lang="en-US"/>
        </a:p>
      </dgm:t>
    </dgm:pt>
    <dgm:pt modelId="{382282B7-469D-4A5F-AC56-A316A25D1544}" type="sibTrans" cxnId="{1C3B42D1-7CA3-47DC-A34A-7648E6FB0897}">
      <dgm:prSet/>
      <dgm:spPr/>
      <dgm:t>
        <a:bodyPr/>
        <a:lstStyle/>
        <a:p>
          <a:endParaRPr lang="en-US"/>
        </a:p>
      </dgm:t>
    </dgm:pt>
    <dgm:pt modelId="{B523135D-6C6E-44F1-A6F0-A6F0509E0FFB}">
      <dgm:prSet phldrT="[Text]"/>
      <dgm:spPr/>
      <dgm:t>
        <a:bodyPr/>
        <a:lstStyle/>
        <a:p>
          <a:r>
            <a:rPr lang="en-US" dirty="0" smtClean="0"/>
            <a:t>Impact</a:t>
          </a:r>
          <a:endParaRPr lang="en-US" dirty="0"/>
        </a:p>
      </dgm:t>
    </dgm:pt>
    <dgm:pt modelId="{6FBF8FE2-534A-415C-95EB-31F6137423C2}" type="parTrans" cxnId="{A0E01916-EE0E-4B2A-A2A0-15F274A545C1}">
      <dgm:prSet/>
      <dgm:spPr/>
      <dgm:t>
        <a:bodyPr/>
        <a:lstStyle/>
        <a:p>
          <a:endParaRPr lang="en-US"/>
        </a:p>
      </dgm:t>
    </dgm:pt>
    <dgm:pt modelId="{E5D0F7F5-416F-4207-BADB-F4145A50FE34}" type="sibTrans" cxnId="{A0E01916-EE0E-4B2A-A2A0-15F274A545C1}">
      <dgm:prSet/>
      <dgm:spPr/>
      <dgm:t>
        <a:bodyPr/>
        <a:lstStyle/>
        <a:p>
          <a:endParaRPr lang="en-US"/>
        </a:p>
      </dgm:t>
    </dgm:pt>
    <dgm:pt modelId="{F6C18675-11F9-44F5-A7D9-A43055218E7F}">
      <dgm:prSet phldrT="[Text]"/>
      <dgm:spPr/>
      <dgm:t>
        <a:bodyPr/>
        <a:lstStyle/>
        <a:p>
          <a:r>
            <a:rPr lang="en-US" dirty="0" smtClean="0"/>
            <a:t>Identity</a:t>
          </a:r>
          <a:endParaRPr lang="en-US" dirty="0"/>
        </a:p>
      </dgm:t>
    </dgm:pt>
    <dgm:pt modelId="{D7E400E7-5BCB-4025-BC04-B136085CF9F5}" type="parTrans" cxnId="{8B98C778-7A6E-4888-9B2B-AADFFECA9969}">
      <dgm:prSet/>
      <dgm:spPr/>
      <dgm:t>
        <a:bodyPr/>
        <a:lstStyle/>
        <a:p>
          <a:endParaRPr lang="en-US"/>
        </a:p>
      </dgm:t>
    </dgm:pt>
    <dgm:pt modelId="{E42305EF-7B30-4A1C-AB92-A6B6D976B3EC}" type="sibTrans" cxnId="{8B98C778-7A6E-4888-9B2B-AADFFECA9969}">
      <dgm:prSet/>
      <dgm:spPr/>
      <dgm:t>
        <a:bodyPr/>
        <a:lstStyle/>
        <a:p>
          <a:endParaRPr lang="en-US"/>
        </a:p>
      </dgm:t>
    </dgm:pt>
    <dgm:pt modelId="{E7A2F1C5-C43C-4FA4-8A5D-19DDC83BBE9F}" type="pres">
      <dgm:prSet presAssocID="{B1C90278-92F4-40B7-94F4-E58608217D14}" presName="compositeShape" presStyleCnt="0">
        <dgm:presLayoutVars>
          <dgm:chMax val="7"/>
          <dgm:dir/>
          <dgm:resizeHandles val="exact"/>
        </dgm:presLayoutVars>
      </dgm:prSet>
      <dgm:spPr/>
    </dgm:pt>
    <dgm:pt modelId="{DA3785CF-6D2A-469D-B666-89E110103426}" type="pres">
      <dgm:prSet presAssocID="{B1C90278-92F4-40B7-94F4-E58608217D14}" presName="wedge1" presStyleLbl="node1" presStyleIdx="0" presStyleCnt="3"/>
      <dgm:spPr/>
    </dgm:pt>
    <dgm:pt modelId="{FB7C82E6-D7E7-415A-BFCB-46B5B3EBD465}" type="pres">
      <dgm:prSet presAssocID="{B1C90278-92F4-40B7-94F4-E58608217D14}" presName="dummy1a" presStyleCnt="0"/>
      <dgm:spPr/>
    </dgm:pt>
    <dgm:pt modelId="{8D86D772-6996-4A93-838C-26A56F876B33}" type="pres">
      <dgm:prSet presAssocID="{B1C90278-92F4-40B7-94F4-E58608217D14}" presName="dummy1b" presStyleCnt="0"/>
      <dgm:spPr/>
    </dgm:pt>
    <dgm:pt modelId="{92986A65-7E37-4BD9-AAB8-48F836452C05}" type="pres">
      <dgm:prSet presAssocID="{B1C90278-92F4-40B7-94F4-E58608217D14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4D1BB95-4F6D-49C5-A193-AD7E2318040E}" type="pres">
      <dgm:prSet presAssocID="{B1C90278-92F4-40B7-94F4-E58608217D14}" presName="wedge2" presStyleLbl="node1" presStyleIdx="1" presStyleCnt="3"/>
      <dgm:spPr/>
    </dgm:pt>
    <dgm:pt modelId="{FECFFF3A-46CD-419E-8F19-F0398F1667B7}" type="pres">
      <dgm:prSet presAssocID="{B1C90278-92F4-40B7-94F4-E58608217D14}" presName="dummy2a" presStyleCnt="0"/>
      <dgm:spPr/>
    </dgm:pt>
    <dgm:pt modelId="{254B719B-C16D-42C4-956C-11136CA0B6A7}" type="pres">
      <dgm:prSet presAssocID="{B1C90278-92F4-40B7-94F4-E58608217D14}" presName="dummy2b" presStyleCnt="0"/>
      <dgm:spPr/>
    </dgm:pt>
    <dgm:pt modelId="{4242BC91-4201-4ED8-8E78-302F1C9334C0}" type="pres">
      <dgm:prSet presAssocID="{B1C90278-92F4-40B7-94F4-E58608217D14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EA0F5398-A2D1-4274-B0A4-E49247C812C3}" type="pres">
      <dgm:prSet presAssocID="{B1C90278-92F4-40B7-94F4-E58608217D14}" presName="wedge3" presStyleLbl="node1" presStyleIdx="2" presStyleCnt="3"/>
      <dgm:spPr/>
      <dgm:t>
        <a:bodyPr/>
        <a:lstStyle/>
        <a:p>
          <a:endParaRPr lang="en-US"/>
        </a:p>
      </dgm:t>
    </dgm:pt>
    <dgm:pt modelId="{49D7FD0F-2F02-4ED0-BB09-69DD8E8908FD}" type="pres">
      <dgm:prSet presAssocID="{B1C90278-92F4-40B7-94F4-E58608217D14}" presName="dummy3a" presStyleCnt="0"/>
      <dgm:spPr/>
    </dgm:pt>
    <dgm:pt modelId="{1068168D-BDEB-4E08-BADC-FB14A4082863}" type="pres">
      <dgm:prSet presAssocID="{B1C90278-92F4-40B7-94F4-E58608217D14}" presName="dummy3b" presStyleCnt="0"/>
      <dgm:spPr/>
    </dgm:pt>
    <dgm:pt modelId="{AA916CF4-6D02-4D13-8509-6809C2F8CE38}" type="pres">
      <dgm:prSet presAssocID="{B1C90278-92F4-40B7-94F4-E58608217D14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464393-7B12-4AB3-8185-BBE77217A5B4}" type="pres">
      <dgm:prSet presAssocID="{382282B7-469D-4A5F-AC56-A316A25D1544}" presName="arrowWedge1" presStyleLbl="fgSibTrans2D1" presStyleIdx="0" presStyleCnt="3"/>
      <dgm:spPr/>
    </dgm:pt>
    <dgm:pt modelId="{F87B04FA-E36C-42F0-98DC-7B7BFAD29A03}" type="pres">
      <dgm:prSet presAssocID="{E5D0F7F5-416F-4207-BADB-F4145A50FE34}" presName="arrowWedge2" presStyleLbl="fgSibTrans2D1" presStyleIdx="1" presStyleCnt="3"/>
      <dgm:spPr/>
    </dgm:pt>
    <dgm:pt modelId="{6C1EAC2F-E7C3-46A2-A396-5550F9A6727C}" type="pres">
      <dgm:prSet presAssocID="{E42305EF-7B30-4A1C-AB92-A6B6D976B3EC}" presName="arrowWedge3" presStyleLbl="fgSibTrans2D1" presStyleIdx="2" presStyleCnt="3"/>
      <dgm:spPr/>
    </dgm:pt>
  </dgm:ptLst>
  <dgm:cxnLst>
    <dgm:cxn modelId="{00AB8EFF-7758-4979-8E9C-37FCCD5B31C3}" type="presOf" srcId="{B523135D-6C6E-44F1-A6F0-A6F0509E0FFB}" destId="{4242BC91-4201-4ED8-8E78-302F1C9334C0}" srcOrd="1" destOrd="0" presId="urn:microsoft.com/office/officeart/2005/8/layout/cycle8"/>
    <dgm:cxn modelId="{8C3DA378-B03F-4B1A-917B-365E2CDDB114}" type="presOf" srcId="{B523135D-6C6E-44F1-A6F0-A6F0509E0FFB}" destId="{D4D1BB95-4F6D-49C5-A193-AD7E2318040E}" srcOrd="0" destOrd="0" presId="urn:microsoft.com/office/officeart/2005/8/layout/cycle8"/>
    <dgm:cxn modelId="{30F0F471-77AB-4892-A0E0-0ED75AE3F87C}" type="presOf" srcId="{F6C18675-11F9-44F5-A7D9-A43055218E7F}" destId="{EA0F5398-A2D1-4274-B0A4-E49247C812C3}" srcOrd="0" destOrd="0" presId="urn:microsoft.com/office/officeart/2005/8/layout/cycle8"/>
    <dgm:cxn modelId="{EF1BEBB5-AF9E-4693-9DE4-17246B393B44}" type="presOf" srcId="{95946872-A725-48C3-9E41-8E9AB1DD3830}" destId="{92986A65-7E37-4BD9-AAB8-48F836452C05}" srcOrd="1" destOrd="0" presId="urn:microsoft.com/office/officeart/2005/8/layout/cycle8"/>
    <dgm:cxn modelId="{3635DF6B-B2AE-4FD1-9D84-9D61D650D472}" type="presOf" srcId="{B1C90278-92F4-40B7-94F4-E58608217D14}" destId="{E7A2F1C5-C43C-4FA4-8A5D-19DDC83BBE9F}" srcOrd="0" destOrd="0" presId="urn:microsoft.com/office/officeart/2005/8/layout/cycle8"/>
    <dgm:cxn modelId="{4652985E-24C5-4153-98D3-2D38C6D5265B}" type="presOf" srcId="{95946872-A725-48C3-9E41-8E9AB1DD3830}" destId="{DA3785CF-6D2A-469D-B666-89E110103426}" srcOrd="0" destOrd="0" presId="urn:microsoft.com/office/officeart/2005/8/layout/cycle8"/>
    <dgm:cxn modelId="{E97D8BD5-AAE1-4BBF-8139-DC93570E82D5}" type="presOf" srcId="{F6C18675-11F9-44F5-A7D9-A43055218E7F}" destId="{AA916CF4-6D02-4D13-8509-6809C2F8CE38}" srcOrd="1" destOrd="0" presId="urn:microsoft.com/office/officeart/2005/8/layout/cycle8"/>
    <dgm:cxn modelId="{A0E01916-EE0E-4B2A-A2A0-15F274A545C1}" srcId="{B1C90278-92F4-40B7-94F4-E58608217D14}" destId="{B523135D-6C6E-44F1-A6F0-A6F0509E0FFB}" srcOrd="1" destOrd="0" parTransId="{6FBF8FE2-534A-415C-95EB-31F6137423C2}" sibTransId="{E5D0F7F5-416F-4207-BADB-F4145A50FE34}"/>
    <dgm:cxn modelId="{1C3B42D1-7CA3-47DC-A34A-7648E6FB0897}" srcId="{B1C90278-92F4-40B7-94F4-E58608217D14}" destId="{95946872-A725-48C3-9E41-8E9AB1DD3830}" srcOrd="0" destOrd="0" parTransId="{BFCA76E9-E25D-42C5-95A8-59B964C1339F}" sibTransId="{382282B7-469D-4A5F-AC56-A316A25D1544}"/>
    <dgm:cxn modelId="{8B98C778-7A6E-4888-9B2B-AADFFECA9969}" srcId="{B1C90278-92F4-40B7-94F4-E58608217D14}" destId="{F6C18675-11F9-44F5-A7D9-A43055218E7F}" srcOrd="2" destOrd="0" parTransId="{D7E400E7-5BCB-4025-BC04-B136085CF9F5}" sibTransId="{E42305EF-7B30-4A1C-AB92-A6B6D976B3EC}"/>
    <dgm:cxn modelId="{07C748AC-B354-4D5A-A4FB-926F10B40DE1}" type="presParOf" srcId="{E7A2F1C5-C43C-4FA4-8A5D-19DDC83BBE9F}" destId="{DA3785CF-6D2A-469D-B666-89E110103426}" srcOrd="0" destOrd="0" presId="urn:microsoft.com/office/officeart/2005/8/layout/cycle8"/>
    <dgm:cxn modelId="{732E2D76-6C7C-49D4-A45A-434F9EA347C0}" type="presParOf" srcId="{E7A2F1C5-C43C-4FA4-8A5D-19DDC83BBE9F}" destId="{FB7C82E6-D7E7-415A-BFCB-46B5B3EBD465}" srcOrd="1" destOrd="0" presId="urn:microsoft.com/office/officeart/2005/8/layout/cycle8"/>
    <dgm:cxn modelId="{52BCFC45-9E5C-44E4-849C-DB7E73418CBC}" type="presParOf" srcId="{E7A2F1C5-C43C-4FA4-8A5D-19DDC83BBE9F}" destId="{8D86D772-6996-4A93-838C-26A56F876B33}" srcOrd="2" destOrd="0" presId="urn:microsoft.com/office/officeart/2005/8/layout/cycle8"/>
    <dgm:cxn modelId="{C9CE2F4F-AC42-4692-BD00-FE077E3BE8F9}" type="presParOf" srcId="{E7A2F1C5-C43C-4FA4-8A5D-19DDC83BBE9F}" destId="{92986A65-7E37-4BD9-AAB8-48F836452C05}" srcOrd="3" destOrd="0" presId="urn:microsoft.com/office/officeart/2005/8/layout/cycle8"/>
    <dgm:cxn modelId="{A4A2252B-9EDE-41C8-AE15-D56AA93C455C}" type="presParOf" srcId="{E7A2F1C5-C43C-4FA4-8A5D-19DDC83BBE9F}" destId="{D4D1BB95-4F6D-49C5-A193-AD7E2318040E}" srcOrd="4" destOrd="0" presId="urn:microsoft.com/office/officeart/2005/8/layout/cycle8"/>
    <dgm:cxn modelId="{7DF0AFF8-46CC-4F14-AB75-EA99ED736810}" type="presParOf" srcId="{E7A2F1C5-C43C-4FA4-8A5D-19DDC83BBE9F}" destId="{FECFFF3A-46CD-419E-8F19-F0398F1667B7}" srcOrd="5" destOrd="0" presId="urn:microsoft.com/office/officeart/2005/8/layout/cycle8"/>
    <dgm:cxn modelId="{24941AEA-BCCA-43DD-BC10-F555EA61376E}" type="presParOf" srcId="{E7A2F1C5-C43C-4FA4-8A5D-19DDC83BBE9F}" destId="{254B719B-C16D-42C4-956C-11136CA0B6A7}" srcOrd="6" destOrd="0" presId="urn:microsoft.com/office/officeart/2005/8/layout/cycle8"/>
    <dgm:cxn modelId="{93D6AD97-343E-4B99-AB26-FD5965F68DF8}" type="presParOf" srcId="{E7A2F1C5-C43C-4FA4-8A5D-19DDC83BBE9F}" destId="{4242BC91-4201-4ED8-8E78-302F1C9334C0}" srcOrd="7" destOrd="0" presId="urn:microsoft.com/office/officeart/2005/8/layout/cycle8"/>
    <dgm:cxn modelId="{EB6B03F5-0694-487C-803B-16823CDAA1E3}" type="presParOf" srcId="{E7A2F1C5-C43C-4FA4-8A5D-19DDC83BBE9F}" destId="{EA0F5398-A2D1-4274-B0A4-E49247C812C3}" srcOrd="8" destOrd="0" presId="urn:microsoft.com/office/officeart/2005/8/layout/cycle8"/>
    <dgm:cxn modelId="{47F1CBBB-8587-45ED-B842-16DF5E64BA2A}" type="presParOf" srcId="{E7A2F1C5-C43C-4FA4-8A5D-19DDC83BBE9F}" destId="{49D7FD0F-2F02-4ED0-BB09-69DD8E8908FD}" srcOrd="9" destOrd="0" presId="urn:microsoft.com/office/officeart/2005/8/layout/cycle8"/>
    <dgm:cxn modelId="{8E975C2D-5918-4C4D-898D-AFBA68FCC33F}" type="presParOf" srcId="{E7A2F1C5-C43C-4FA4-8A5D-19DDC83BBE9F}" destId="{1068168D-BDEB-4E08-BADC-FB14A4082863}" srcOrd="10" destOrd="0" presId="urn:microsoft.com/office/officeart/2005/8/layout/cycle8"/>
    <dgm:cxn modelId="{6AD7D8BD-262B-42CB-9EB5-531C5666A3EA}" type="presParOf" srcId="{E7A2F1C5-C43C-4FA4-8A5D-19DDC83BBE9F}" destId="{AA916CF4-6D02-4D13-8509-6809C2F8CE38}" srcOrd="11" destOrd="0" presId="urn:microsoft.com/office/officeart/2005/8/layout/cycle8"/>
    <dgm:cxn modelId="{F80D0F5F-43EA-49D8-B0A3-1FCA5BB96D08}" type="presParOf" srcId="{E7A2F1C5-C43C-4FA4-8A5D-19DDC83BBE9F}" destId="{5E464393-7B12-4AB3-8185-BBE77217A5B4}" srcOrd="12" destOrd="0" presId="urn:microsoft.com/office/officeart/2005/8/layout/cycle8"/>
    <dgm:cxn modelId="{DA131264-8298-4DF2-AE0E-FA58047669D2}" type="presParOf" srcId="{E7A2F1C5-C43C-4FA4-8A5D-19DDC83BBE9F}" destId="{F87B04FA-E36C-42F0-98DC-7B7BFAD29A03}" srcOrd="13" destOrd="0" presId="urn:microsoft.com/office/officeart/2005/8/layout/cycle8"/>
    <dgm:cxn modelId="{E31D749F-CA98-498C-B2D0-9530216384E1}" type="presParOf" srcId="{E7A2F1C5-C43C-4FA4-8A5D-19DDC83BBE9F}" destId="{6C1EAC2F-E7C3-46A2-A396-5550F9A6727C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3785CF-6D2A-469D-B666-89E110103426}">
      <dsp:nvSpPr>
        <dsp:cNvPr id="0" name=""/>
        <dsp:cNvSpPr/>
      </dsp:nvSpPr>
      <dsp:spPr>
        <a:xfrm>
          <a:off x="2005926" y="321944"/>
          <a:ext cx="4160520" cy="4160520"/>
        </a:xfrm>
        <a:prstGeom prst="pie">
          <a:avLst>
            <a:gd name="adj1" fmla="val 16200000"/>
            <a:gd name="adj2" fmla="val 18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Inspiration</a:t>
          </a:r>
          <a:endParaRPr lang="en-US" sz="2600" kern="1200" dirty="0"/>
        </a:p>
      </dsp:txBody>
      <dsp:txXfrm>
        <a:off x="4198620" y="1203579"/>
        <a:ext cx="1485900" cy="1238250"/>
      </dsp:txXfrm>
    </dsp:sp>
    <dsp:sp modelId="{D4D1BB95-4F6D-49C5-A193-AD7E2318040E}">
      <dsp:nvSpPr>
        <dsp:cNvPr id="0" name=""/>
        <dsp:cNvSpPr/>
      </dsp:nvSpPr>
      <dsp:spPr>
        <a:xfrm>
          <a:off x="1920240" y="470534"/>
          <a:ext cx="4160520" cy="4160520"/>
        </a:xfrm>
        <a:prstGeom prst="pie">
          <a:avLst>
            <a:gd name="adj1" fmla="val 1800000"/>
            <a:gd name="adj2" fmla="val 900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Impact</a:t>
          </a:r>
          <a:endParaRPr lang="en-US" sz="2600" kern="1200" dirty="0"/>
        </a:p>
      </dsp:txBody>
      <dsp:txXfrm>
        <a:off x="2910840" y="3169920"/>
        <a:ext cx="2228850" cy="1089660"/>
      </dsp:txXfrm>
    </dsp:sp>
    <dsp:sp modelId="{EA0F5398-A2D1-4274-B0A4-E49247C812C3}">
      <dsp:nvSpPr>
        <dsp:cNvPr id="0" name=""/>
        <dsp:cNvSpPr/>
      </dsp:nvSpPr>
      <dsp:spPr>
        <a:xfrm>
          <a:off x="1834553" y="321944"/>
          <a:ext cx="4160520" cy="4160520"/>
        </a:xfrm>
        <a:prstGeom prst="pie">
          <a:avLst>
            <a:gd name="adj1" fmla="val 9000000"/>
            <a:gd name="adj2" fmla="val 1620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Identity</a:t>
          </a:r>
          <a:endParaRPr lang="en-US" sz="2600" kern="1200" dirty="0"/>
        </a:p>
      </dsp:txBody>
      <dsp:txXfrm>
        <a:off x="2316480" y="1203579"/>
        <a:ext cx="1485900" cy="1238250"/>
      </dsp:txXfrm>
    </dsp:sp>
    <dsp:sp modelId="{5E464393-7B12-4AB3-8185-BBE77217A5B4}">
      <dsp:nvSpPr>
        <dsp:cNvPr id="0" name=""/>
        <dsp:cNvSpPr/>
      </dsp:nvSpPr>
      <dsp:spPr>
        <a:xfrm>
          <a:off x="1748714" y="64388"/>
          <a:ext cx="4675632" cy="467563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7B04FA-E36C-42F0-98DC-7B7BFAD29A03}">
      <dsp:nvSpPr>
        <dsp:cNvPr id="0" name=""/>
        <dsp:cNvSpPr/>
      </dsp:nvSpPr>
      <dsp:spPr>
        <a:xfrm>
          <a:off x="1662683" y="212715"/>
          <a:ext cx="4675632" cy="467563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1EAC2F-E7C3-46A2-A396-5550F9A6727C}">
      <dsp:nvSpPr>
        <dsp:cNvPr id="0" name=""/>
        <dsp:cNvSpPr/>
      </dsp:nvSpPr>
      <dsp:spPr>
        <a:xfrm>
          <a:off x="1576653" y="64388"/>
          <a:ext cx="4675632" cy="467563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B96FE-F366-4282-9412-D4E9AE5D6BAD}" type="datetimeFigureOut">
              <a:rPr lang="en-US" smtClean="0"/>
              <a:t>3/29/2012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37F1AF-C836-47B3-8A68-23C721EE8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276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Open up the video links and get them</a:t>
            </a:r>
            <a:r>
              <a:rPr lang="en-US" baseline="0" dirty="0" smtClean="0"/>
              <a:t> preloaded Joed…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7F1AF-C836-47B3-8A68-23C721EE83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44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10" Type="http://schemas.openxmlformats.org/officeDocument/2006/relationships/tags" Target="../tags/tag16.xml"/><Relationship Id="rId4" Type="http://schemas.openxmlformats.org/officeDocument/2006/relationships/tags" Target="../tags/tag10.xml"/><Relationship Id="rId9" Type="http://schemas.openxmlformats.org/officeDocument/2006/relationships/tags" Target="../tags/tag15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5" Type="http://schemas.openxmlformats.org/officeDocument/2006/relationships/tags" Target="../tags/tag10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05.xml"/><Relationship Id="rId9" Type="http://schemas.openxmlformats.org/officeDocument/2006/relationships/tags" Target="../tags/tag110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20.xml"/><Relationship Id="rId9" Type="http://schemas.openxmlformats.org/officeDocument/2006/relationships/tags" Target="../tags/tag25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10" Type="http://schemas.openxmlformats.org/officeDocument/2006/relationships/tags" Target="../tags/tag35.xml"/><Relationship Id="rId4" Type="http://schemas.openxmlformats.org/officeDocument/2006/relationships/tags" Target="../tags/tag29.xml"/><Relationship Id="rId9" Type="http://schemas.openxmlformats.org/officeDocument/2006/relationships/tags" Target="../tags/tag3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40.xml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12" Type="http://schemas.openxmlformats.org/officeDocument/2006/relationships/tags" Target="../tags/tag57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tags" Target="../tags/tag56.xml"/><Relationship Id="rId5" Type="http://schemas.openxmlformats.org/officeDocument/2006/relationships/tags" Target="../tags/tag50.xml"/><Relationship Id="rId10" Type="http://schemas.openxmlformats.org/officeDocument/2006/relationships/tags" Target="../tags/tag55.xml"/><Relationship Id="rId4" Type="http://schemas.openxmlformats.org/officeDocument/2006/relationships/tags" Target="../tags/tag49.xml"/><Relationship Id="rId9" Type="http://schemas.openxmlformats.org/officeDocument/2006/relationships/tags" Target="../tags/tag54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3" Type="http://schemas.openxmlformats.org/officeDocument/2006/relationships/tags" Target="../tags/tag60.xml"/><Relationship Id="rId7" Type="http://schemas.openxmlformats.org/officeDocument/2006/relationships/tags" Target="../tags/tag64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9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68.xml"/><Relationship Id="rId7" Type="http://schemas.openxmlformats.org/officeDocument/2006/relationships/tags" Target="../tags/tag72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4" Type="http://schemas.openxmlformats.org/officeDocument/2006/relationships/tags" Target="../tags/tag69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80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77.xml"/><Relationship Id="rId10" Type="http://schemas.openxmlformats.org/officeDocument/2006/relationships/tags" Target="../tags/tag82.xml"/><Relationship Id="rId4" Type="http://schemas.openxmlformats.org/officeDocument/2006/relationships/tags" Target="../tags/tag76.xml"/><Relationship Id="rId9" Type="http://schemas.openxmlformats.org/officeDocument/2006/relationships/tags" Target="../tags/tag8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90.xml"/><Relationship Id="rId3" Type="http://schemas.openxmlformats.org/officeDocument/2006/relationships/tags" Target="../tags/tag85.xml"/><Relationship Id="rId7" Type="http://schemas.openxmlformats.org/officeDocument/2006/relationships/tags" Target="../tags/tag89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87.xml"/><Relationship Id="rId10" Type="http://schemas.openxmlformats.org/officeDocument/2006/relationships/tags" Target="../tags/tag92.xml"/><Relationship Id="rId4" Type="http://schemas.openxmlformats.org/officeDocument/2006/relationships/tags" Target="../tags/tag86.xml"/><Relationship Id="rId9" Type="http://schemas.openxmlformats.org/officeDocument/2006/relationships/tags" Target="../tags/tag9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>
            <p:custDataLst>
              <p:tags r:id="rId1"/>
            </p:custDataLst>
          </p:nvPr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>
            <p:custDataLst>
              <p:tags r:id="rId2"/>
            </p:custDataLst>
          </p:nvPr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>
            <p:custDataLst>
              <p:tags r:id="rId3"/>
            </p:custDataLst>
          </p:nvPr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  <p:custDataLst>
              <p:tags r:id="rId4"/>
            </p:custDataLst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>
            <p:custDataLst>
              <p:tags r:id="rId6"/>
            </p:custDataLst>
          </p:nvPr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>
            <p:custDataLst>
              <p:tags r:id="rId7"/>
            </p:custDataLst>
          </p:nvPr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694F9727-795E-42EC-AD18-620734ABBB13}" type="datetimeFigureOut">
              <a:rPr lang="en-US" smtClean="0"/>
              <a:t>3/29/2012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>
            <a:normAutofit/>
          </a:bodyPr>
          <a:lstStyle/>
          <a:p>
            <a:fld id="{87346E61-59F3-441C-B230-22D60E0BEE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>
            <p:custDataLst>
              <p:tags r:id="rId1"/>
            </p:custDataLst>
          </p:nvPr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>
            <p:custDataLst>
              <p:tags r:id="rId2"/>
            </p:custDataLst>
          </p:nvPr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>
            <p:custDataLst>
              <p:tags r:id="rId3"/>
            </p:custDataLst>
          </p:nvPr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>
            <p:custDataLst>
              <p:tags r:id="rId4"/>
            </p:custDataLst>
          </p:nvPr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6"/>
            </p:custDataLst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694F9727-795E-42EC-AD18-620734ABBB13}" type="datetimeFigureOut">
              <a:rPr lang="en-US" smtClean="0"/>
              <a:t>3/29/2012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87346E61-59F3-441C-B230-22D60E0BEE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>
            <p:custDataLst>
              <p:tags r:id="rId1"/>
            </p:custDataLst>
          </p:nvPr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>
            <p:custDataLst>
              <p:tags r:id="rId2"/>
            </p:custDataLst>
          </p:nvPr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>
            <p:custDataLst>
              <p:tags r:id="rId3"/>
            </p:custDataLst>
          </p:nvPr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>
            <p:custDataLst>
              <p:tags r:id="rId4"/>
            </p:custDataLst>
          </p:nvPr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5"/>
            </p:custDataLst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6"/>
            </p:custDataLst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694F9727-795E-42EC-AD18-620734ABBB13}" type="datetimeFigureOut">
              <a:rPr lang="en-US" smtClean="0"/>
              <a:t>3/29/2012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87346E61-59F3-441C-B230-22D60E0BEE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>
            <p:custDataLst>
              <p:tags r:id="rId1"/>
            </p:custDataLst>
          </p:nvPr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>
            <p:custDataLst>
              <p:tags r:id="rId2"/>
            </p:custDataLst>
          </p:nvPr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>
            <p:custDataLst>
              <p:tags r:id="rId5"/>
            </p:custDataLst>
          </p:nvPr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>
            <p:custDataLst>
              <p:tags r:id="rId6"/>
            </p:custDataLst>
          </p:nvPr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694F9727-795E-42EC-AD18-620734ABBB13}" type="datetimeFigureOut">
              <a:rPr lang="en-US" smtClean="0"/>
              <a:t>3/29/2012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87346E61-59F3-441C-B230-22D60E0BEE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>
            <p:custDataLst>
              <p:tags r:id="rId1"/>
            </p:custDataLst>
          </p:nvPr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>
            <p:custDataLst>
              <p:tags r:id="rId2"/>
            </p:custDataLst>
          </p:nvPr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>
            <p:custDataLst>
              <p:tags r:id="rId3"/>
            </p:custDataLst>
          </p:nvPr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>
            <p:custDataLst>
              <p:tags r:id="rId6"/>
            </p:custDataLst>
          </p:nvPr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>
            <p:custDataLst>
              <p:tags r:id="rId7"/>
            </p:custDataLst>
          </p:nvPr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694F9727-795E-42EC-AD18-620734ABBB13}" type="datetimeFigureOut">
              <a:rPr lang="en-US" smtClean="0"/>
              <a:t>3/29/2012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87346E61-59F3-441C-B230-22D60E0BEE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>
            <p:custDataLst>
              <p:tags r:id="rId1"/>
            </p:custDataLst>
          </p:nvPr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>
            <p:custDataLst>
              <p:tags r:id="rId2"/>
            </p:custDataLst>
          </p:nvPr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>
            <p:custDataLst>
              <p:tags r:id="rId4"/>
            </p:custDataLst>
          </p:nvPr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>
            <p:custDataLst>
              <p:tags r:id="rId5"/>
            </p:custDataLst>
          </p:nvPr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694F9727-795E-42EC-AD18-620734ABBB13}" type="datetimeFigureOut">
              <a:rPr lang="en-US" smtClean="0"/>
              <a:t>3/29/2012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87346E61-59F3-441C-B230-22D60E0BEEF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>
            <p:custDataLst>
              <p:tags r:id="rId1"/>
            </p:custDataLst>
          </p:nvPr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>
            <p:custDataLst>
              <p:tags r:id="rId2"/>
            </p:custDataLst>
          </p:nvPr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>
            <p:custDataLst>
              <p:tags r:id="rId6"/>
            </p:custDataLst>
          </p:nvPr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>
            <p:custDataLst>
              <p:tags r:id="rId7"/>
            </p:custDataLst>
          </p:nvPr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694F9727-795E-42EC-AD18-620734ABBB13}" type="datetimeFigureOut">
              <a:rPr lang="en-US" smtClean="0"/>
              <a:t>3/29/2012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87346E61-59F3-441C-B230-22D60E0BEEFC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>
            <p:custDataLst>
              <p:tags r:id="rId1"/>
            </p:custDataLst>
          </p:nvPr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>
            <p:custDataLst>
              <p:tags r:id="rId2"/>
            </p:custDataLst>
          </p:nvPr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>
            <p:custDataLst>
              <p:tags r:id="rId4"/>
            </p:custDataLst>
          </p:nvPr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>
            <p:custDataLst>
              <p:tags r:id="rId5"/>
            </p:custDataLst>
          </p:nvPr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694F9727-795E-42EC-AD18-620734ABBB13}" type="datetimeFigureOut">
              <a:rPr lang="en-US" smtClean="0"/>
              <a:t>3/29/2012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87346E61-59F3-441C-B230-22D60E0BEE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>
            <p:custDataLst>
              <p:tags r:id="rId1"/>
            </p:custDataLst>
          </p:nvPr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>
            <p:custDataLst>
              <p:tags r:id="rId2"/>
            </p:custDataLst>
          </p:nvPr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>
            <p:custDataLst>
              <p:tags r:id="rId3"/>
            </p:custDataLst>
          </p:nvPr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>
            <p:custDataLst>
              <p:tags r:id="rId4"/>
            </p:custDataLst>
          </p:nvPr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694F9727-795E-42EC-AD18-620734ABBB13}" type="datetimeFigureOut">
              <a:rPr lang="en-US" smtClean="0"/>
              <a:t>3/29/2012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87346E61-59F3-441C-B230-22D60E0BEE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>
            <p:custDataLst>
              <p:tags r:id="rId1"/>
            </p:custDataLst>
          </p:nvPr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>
            <p:custDataLst>
              <p:tags r:id="rId2"/>
            </p:custDataLst>
          </p:nvPr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>
            <p:custDataLst>
              <p:tags r:id="rId4"/>
            </p:custDataLst>
          </p:nvPr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>
            <p:custDataLst>
              <p:tags r:id="rId5"/>
            </p:custDataLst>
          </p:nvPr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694F9727-795E-42EC-AD18-620734ABBB13}" type="datetimeFigureOut">
              <a:rPr lang="en-US" smtClean="0"/>
              <a:t>3/29/2012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87346E61-59F3-441C-B230-22D60E0BEEF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  <p:custDataLst>
              <p:tags r:id="rId10"/>
            </p:custDataLst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>
            <p:custDataLst>
              <p:tags r:id="rId1"/>
            </p:custDataLst>
          </p:nvPr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>
            <p:custDataLst>
              <p:tags r:id="rId2"/>
            </p:custDataLst>
          </p:nvPr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reeform 9"/>
          <p:cNvSpPr/>
          <p:nvPr>
            <p:custDataLst>
              <p:tags r:id="rId4"/>
            </p:custDataLst>
          </p:nvPr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>
            <p:custDataLst>
              <p:tags r:id="rId5"/>
            </p:custDataLst>
          </p:nvPr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694F9727-795E-42EC-AD18-620734ABBB13}" type="datetimeFigureOut">
              <a:rPr lang="en-US" smtClean="0"/>
              <a:t>3/29/2012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87346E61-59F3-441C-B230-22D60E0BEEF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  <p:custDataLst>
              <p:tags r:id="rId10"/>
            </p:custDataLst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>
            <p:custDataLst>
              <p:tags r:id="rId13"/>
            </p:custDataLst>
          </p:nvPr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9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94F9727-795E-42EC-AD18-620734ABBB13}" type="datetimeFigureOut">
              <a:rPr lang="en-US" smtClean="0"/>
              <a:t>3/29/2012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87346E61-59F3-441C-B230-22D60E0BEEFC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46.xml"/><Relationship Id="rId2" Type="http://schemas.openxmlformats.org/officeDocument/2006/relationships/tags" Target="../tags/tag145.xml"/><Relationship Id="rId1" Type="http://schemas.openxmlformats.org/officeDocument/2006/relationships/tags" Target="../tags/tag144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49.xml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52.xml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55.xml"/><Relationship Id="rId2" Type="http://schemas.openxmlformats.org/officeDocument/2006/relationships/tags" Target="../tags/tag154.xml"/><Relationship Id="rId1" Type="http://schemas.openxmlformats.org/officeDocument/2006/relationships/tags" Target="../tags/tag153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63.xml"/><Relationship Id="rId13" Type="http://schemas.openxmlformats.org/officeDocument/2006/relationships/image" Target="../media/image10.png"/><Relationship Id="rId3" Type="http://schemas.openxmlformats.org/officeDocument/2006/relationships/tags" Target="../tags/tag158.xml"/><Relationship Id="rId7" Type="http://schemas.openxmlformats.org/officeDocument/2006/relationships/tags" Target="../tags/tag162.xml"/><Relationship Id="rId12" Type="http://schemas.openxmlformats.org/officeDocument/2006/relationships/image" Target="../media/image9.png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6" Type="http://schemas.openxmlformats.org/officeDocument/2006/relationships/tags" Target="../tags/tag161.xml"/><Relationship Id="rId11" Type="http://schemas.openxmlformats.org/officeDocument/2006/relationships/image" Target="../media/image8.png"/><Relationship Id="rId5" Type="http://schemas.openxmlformats.org/officeDocument/2006/relationships/tags" Target="../tags/tag160.xml"/><Relationship Id="rId10" Type="http://schemas.openxmlformats.org/officeDocument/2006/relationships/image" Target="../media/image7.png"/><Relationship Id="rId4" Type="http://schemas.openxmlformats.org/officeDocument/2006/relationships/tags" Target="../tags/tag159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66.xml"/><Relationship Id="rId2" Type="http://schemas.openxmlformats.org/officeDocument/2006/relationships/tags" Target="../tags/tag165.xml"/><Relationship Id="rId1" Type="http://schemas.openxmlformats.org/officeDocument/2006/relationships/tags" Target="../tags/tag164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16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6" Type="http://schemas.openxmlformats.org/officeDocument/2006/relationships/tags" Target="../tags/tag171.xml"/><Relationship Id="rId5" Type="http://schemas.openxmlformats.org/officeDocument/2006/relationships/tags" Target="../tags/tag170.xml"/><Relationship Id="rId4" Type="http://schemas.openxmlformats.org/officeDocument/2006/relationships/video" Target="http://www.youtube.com/v/SPf0sClRgrU?version=3&amp;hl=en_US&amp;rel=0" TargetMode="External"/><Relationship Id="rId9" Type="http://schemas.openxmlformats.org/officeDocument/2006/relationships/hyperlink" Target="http://www.youtube.com/watch?v=SPf0sClRgrU&amp;feature=related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16.xml"/><Relationship Id="rId7" Type="http://schemas.openxmlformats.org/officeDocument/2006/relationships/image" Target="../media/image2.png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8.xml"/><Relationship Id="rId4" Type="http://schemas.openxmlformats.org/officeDocument/2006/relationships/tags" Target="../tags/tag117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tags" Target="../tags/tag124.xml"/><Relationship Id="rId7" Type="http://schemas.openxmlformats.org/officeDocument/2006/relationships/diagramLayout" Target="../diagrams/layout1.xml"/><Relationship Id="rId12" Type="http://schemas.microsoft.com/office/2007/relationships/hdphoto" Target="../media/hdphoto1.wdp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diagramData" Target="../diagrams/data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10" Type="http://schemas.microsoft.com/office/2007/relationships/diagramDrawing" Target="../diagrams/drawing1.xml"/><Relationship Id="rId4" Type="http://schemas.openxmlformats.org/officeDocument/2006/relationships/tags" Target="../tags/tag125.xml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41.xml"/><Relationship Id="rId7" Type="http://schemas.openxmlformats.org/officeDocument/2006/relationships/image" Target="../media/image6.png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43.xml"/><Relationship Id="rId4" Type="http://schemas.openxmlformats.org/officeDocument/2006/relationships/tags" Target="../tags/tag1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Creating your brand.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And Why it Means EVERYTHING for the Direction of your Organization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Joed Lopez B.A. Sociology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573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So, we know its important…but how do we do it?!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838200" y="2209800"/>
            <a:ext cx="7772400" cy="3733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Body Image &amp; body language</a:t>
            </a:r>
          </a:p>
          <a:p>
            <a:pPr lvl="1"/>
            <a:r>
              <a:rPr lang="en-US" sz="2800" dirty="0" smtClean="0"/>
              <a:t>Posture impacts emotions</a:t>
            </a:r>
          </a:p>
          <a:p>
            <a:pPr lvl="1"/>
            <a:r>
              <a:rPr lang="en-US" sz="2800" dirty="0" smtClean="0"/>
              <a:t>People size you up in 4 seconds or less.</a:t>
            </a:r>
          </a:p>
          <a:p>
            <a:pPr lvl="1"/>
            <a:r>
              <a:rPr lang="en-US" sz="2800" dirty="0" smtClean="0"/>
              <a:t>Effective vs. Right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913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So, we know its important…but how do we do it?!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990600" y="1828800"/>
            <a:ext cx="7772400" cy="3733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Passive Interaction </a:t>
            </a:r>
          </a:p>
          <a:p>
            <a:pPr lvl="1"/>
            <a:r>
              <a:rPr lang="en-US" sz="2000" dirty="0" smtClean="0"/>
              <a:t>Respect others regardless of age, race, culture, religion, title, status, and sexual orientation!</a:t>
            </a:r>
          </a:p>
          <a:p>
            <a:pPr lvl="1"/>
            <a:r>
              <a:rPr lang="en-US" sz="2000" dirty="0" smtClean="0"/>
              <a:t>You NEVER know who you may be passing by…</a:t>
            </a:r>
          </a:p>
          <a:p>
            <a:pPr lvl="1"/>
            <a:endParaRPr lang="en-US" sz="2000" dirty="0"/>
          </a:p>
          <a:p>
            <a:pPr marL="468630" lvl="1" indent="0">
              <a:buNone/>
            </a:pPr>
            <a:endParaRPr lang="en-US" sz="2000" dirty="0" smtClean="0"/>
          </a:p>
          <a:p>
            <a:r>
              <a:rPr lang="en-US" dirty="0" smtClean="0"/>
              <a:t>Intentional Interaction</a:t>
            </a:r>
          </a:p>
          <a:p>
            <a:pPr lvl="1"/>
            <a:r>
              <a:rPr lang="en-US" sz="2000" dirty="0" smtClean="0"/>
              <a:t>Networking through interests, passions, hobby, major, faith base organization</a:t>
            </a:r>
          </a:p>
          <a:p>
            <a:pPr lvl="1"/>
            <a:r>
              <a:rPr lang="en-US" sz="2000" dirty="0" smtClean="0"/>
              <a:t>Exposure to explore. Be apart of things you would never think you would ever be apart of…(polaroid film example). </a:t>
            </a:r>
          </a:p>
          <a:p>
            <a:pPr lvl="2"/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07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So, we know its important…but how do we do it?!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Character Development</a:t>
            </a:r>
          </a:p>
          <a:p>
            <a:pPr lvl="1"/>
            <a:r>
              <a:rPr lang="en-US" sz="2800" dirty="0" smtClean="0"/>
              <a:t>“A Game Ratio”</a:t>
            </a:r>
          </a:p>
          <a:p>
            <a:pPr lvl="1"/>
            <a:r>
              <a:rPr lang="en-US" sz="2800" dirty="0" smtClean="0"/>
              <a:t>You do what you say!</a:t>
            </a:r>
          </a:p>
          <a:p>
            <a:pPr lvl="1"/>
            <a:r>
              <a:rPr lang="en-US" sz="2800" dirty="0" smtClean="0"/>
              <a:t>You think outside of the box to get it done!</a:t>
            </a:r>
          </a:p>
          <a:p>
            <a:pPr lvl="1"/>
            <a:r>
              <a:rPr lang="en-US" sz="2800" dirty="0" smtClean="0"/>
              <a:t>You build brand loyalty through your integrity. </a:t>
            </a:r>
            <a:endParaRPr lang="en-US" dirty="0"/>
          </a:p>
          <a:p>
            <a:pPr lvl="1"/>
            <a:r>
              <a:rPr lang="en-US" sz="2800" dirty="0" smtClean="0"/>
              <a:t>Skills &amp; talents mean very LITTLE when NO ONE CAN </a:t>
            </a:r>
            <a:r>
              <a:rPr lang="en-US" sz="2800" dirty="0" smtClean="0"/>
              <a:t>DEPEND ON </a:t>
            </a:r>
            <a:r>
              <a:rPr lang="en-US" sz="2800" dirty="0" smtClean="0"/>
              <a:t>YOU!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988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So, we know its important…but how do we do it?!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914400" y="2362200"/>
            <a:ext cx="7772400" cy="37338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2800" dirty="0" smtClean="0"/>
              <a:t>Never stop investing and developing your product!!!</a:t>
            </a:r>
          </a:p>
          <a:p>
            <a:pPr lvl="1"/>
            <a:r>
              <a:rPr lang="en-US" sz="2800" dirty="0" smtClean="0"/>
              <a:t>Organizational skills</a:t>
            </a:r>
          </a:p>
          <a:p>
            <a:pPr lvl="1"/>
            <a:r>
              <a:rPr lang="en-US" sz="2800" dirty="0" smtClean="0"/>
              <a:t>Time management skills</a:t>
            </a:r>
          </a:p>
          <a:p>
            <a:pPr lvl="1"/>
            <a:r>
              <a:rPr lang="en-US" sz="2800" dirty="0" smtClean="0"/>
              <a:t>Critical thinking skills</a:t>
            </a:r>
          </a:p>
          <a:p>
            <a:pPr lvl="1"/>
            <a:r>
              <a:rPr lang="en-US" sz="2800" dirty="0" smtClean="0"/>
              <a:t>Feed your mind!</a:t>
            </a:r>
          </a:p>
          <a:p>
            <a:pPr lvl="1"/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569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Tools to build your brand!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5122" name="Picture 2" descr="http://upload.wikimedia.org/wikipedia/en/0/0a/Gmail_logo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86463"/>
            <a:ext cx="2667000" cy="120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edwardawebb.com/wp-content/uploads/2011/08/google-calendar-final1.pn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371600"/>
            <a:ext cx="2362200" cy="250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noscope.com/photostream/albums/various/GTasks.pn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371600"/>
            <a:ext cx="1676400" cy="167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www.swarthmore.edu/Images/administration/its/google-apps/google-docs-logowtitle.pn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739" y="3276598"/>
            <a:ext cx="3222261" cy="292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://www.prjctmobile.com/wp-content/uploads/Dropbox-Logo1.pn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18" y="4141847"/>
            <a:ext cx="6075390" cy="205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5880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ctr"/>
            <a:r>
              <a:rPr lang="en-US" dirty="0" smtClean="0"/>
              <a:t>Tools to build your brand!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Weebly.com</a:t>
            </a:r>
          </a:p>
          <a:p>
            <a:r>
              <a:rPr lang="en-US" sz="3200" dirty="0" smtClean="0"/>
              <a:t>Prezi.com</a:t>
            </a:r>
          </a:p>
          <a:p>
            <a:r>
              <a:rPr lang="en-US" sz="3200" dirty="0" smtClean="0"/>
              <a:t>Vistaprint.com</a:t>
            </a:r>
          </a:p>
          <a:p>
            <a:r>
              <a:rPr lang="en-US" sz="3200" dirty="0" smtClean="0"/>
              <a:t>Linkedin.com</a:t>
            </a:r>
          </a:p>
          <a:p>
            <a:r>
              <a:rPr lang="en-US" sz="3200" dirty="0" smtClean="0"/>
              <a:t>Meetup.com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784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All This means nothing unless…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dirty="0" smtClean="0"/>
              <a:t>….you want it bad enough. </a:t>
            </a:r>
            <a:endParaRPr lang="en-US" dirty="0"/>
          </a:p>
        </p:txBody>
      </p:sp>
      <p:pic>
        <p:nvPicPr>
          <p:cNvPr id="4" name="SPf0sClRgrU?version=3&amp;hl=en_US&amp;rel=0"/>
          <p:cNvPicPr>
            <a:picLocks noRot="1" noChangeAspect="1"/>
          </p:cNvPicPr>
          <p:nvPr>
            <a:videoFile r:link="rId4"/>
            <p:custDataLst>
              <p:tags r:id="rId5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286000" y="2286000"/>
            <a:ext cx="4876800" cy="3657600"/>
          </a:xfrm>
          <a:prstGeom prst="rect">
            <a:avLst/>
          </a:prstGeom>
        </p:spPr>
      </p:pic>
      <p:sp>
        <p:nvSpPr>
          <p:cNvPr id="5" name="TextBox 4"/>
          <p:cNvSpPr txBox="1"/>
          <p:nvPr>
            <p:custDataLst>
              <p:tags r:id="rId6"/>
            </p:custDataLst>
          </p:nvPr>
        </p:nvSpPr>
        <p:spPr>
          <a:xfrm>
            <a:off x="1617459" y="6172200"/>
            <a:ext cx="6213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9"/>
              </a:rPr>
              <a:t>http://www.youtube.com/watch?v=SPf0sClRgrU&amp;feature=related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38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Brand associations &amp; Audit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542288"/>
            <a:ext cx="3048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http://officialpsds.com/images/thumbs/Roc-A-Fella-Logo-psd6486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803" y="1542288"/>
            <a:ext cx="25717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851" y="2790063"/>
            <a:ext cx="321945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1298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CMO: Chief Marketing Officer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3200" dirty="0"/>
              <a:t>“You are the chief marketing officer for the brand called you, but what others say about your brand is more impactful than what you say about yourself</a:t>
            </a:r>
            <a:r>
              <a:rPr lang="en-US" sz="3200" dirty="0" smtClean="0"/>
              <a:t>.”</a:t>
            </a:r>
          </a:p>
          <a:p>
            <a:endParaRPr lang="en-US" sz="3200" dirty="0"/>
          </a:p>
          <a:p>
            <a:pPr marL="68580" indent="0" algn="r">
              <a:buNone/>
            </a:pPr>
            <a:r>
              <a:rPr lang="en-US" sz="3200" dirty="0" smtClean="0"/>
              <a:t>--Dan </a:t>
            </a:r>
            <a:r>
              <a:rPr lang="en-US" sz="3200" dirty="0" err="1" smtClean="0"/>
              <a:t>Schawbel</a:t>
            </a:r>
            <a:endParaRPr lang="en-US" sz="3200" dirty="0" smtClean="0"/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636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Know your brand!!!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252329429"/>
              </p:ext>
            </p:extLst>
          </p:nvPr>
        </p:nvGraphicFramePr>
        <p:xfrm>
          <a:off x="-495886" y="990600"/>
          <a:ext cx="80010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028" name="Picture 4" descr="http://assets1.bigthink.com/system/idea_thumbnails/38982/original/480px-Compass.svg.png?1308741599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>
            <a:clrChange>
              <a:clrFrom>
                <a:srgbClr val="03A1E8"/>
              </a:clrFrom>
              <a:clrTo>
                <a:srgbClr val="03A1E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7500"/>
                    </a14:imgEffect>
                    <a14:imgEffect>
                      <a14:saturation sat="1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57200"/>
            <a:ext cx="2926080" cy="3657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583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Identity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2800" dirty="0" smtClean="0"/>
              <a:t>Who are you?</a:t>
            </a:r>
          </a:p>
          <a:p>
            <a:pPr lvl="1"/>
            <a:r>
              <a:rPr lang="en-US" sz="2800" dirty="0" smtClean="0"/>
              <a:t>Value System</a:t>
            </a:r>
          </a:p>
          <a:p>
            <a:pPr lvl="2"/>
            <a:r>
              <a:rPr lang="en-US" sz="2800" dirty="0" smtClean="0"/>
              <a:t>Align what you say you value and your actions!</a:t>
            </a:r>
          </a:p>
          <a:p>
            <a:pPr lvl="2"/>
            <a:r>
              <a:rPr lang="en-US" sz="2800" dirty="0" smtClean="0"/>
              <a:t>What you DON’T value can help you discover this too!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489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Inspiration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2800" dirty="0" smtClean="0"/>
              <a:t>Why should others care?</a:t>
            </a:r>
          </a:p>
          <a:p>
            <a:pPr lvl="1"/>
            <a:r>
              <a:rPr lang="en-US" sz="2400" dirty="0" smtClean="0"/>
              <a:t>What is the story?</a:t>
            </a:r>
          </a:p>
          <a:p>
            <a:pPr lvl="1"/>
            <a:r>
              <a:rPr lang="en-US" sz="2400" dirty="0" smtClean="0"/>
              <a:t>How does that connect to their story?</a:t>
            </a:r>
          </a:p>
          <a:p>
            <a:pPr lvl="1"/>
            <a:r>
              <a:rPr lang="en-US" sz="2400" dirty="0" smtClean="0"/>
              <a:t>What is the best way to share that story?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304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2400" dirty="0" smtClean="0"/>
              <a:t>What are the actions you take, day to day, to live up to your identity and inspiration?</a:t>
            </a:r>
          </a:p>
          <a:p>
            <a:endParaRPr lang="en-US" sz="2400" dirty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835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Who made this car?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1371600"/>
            <a:ext cx="7658100" cy="5105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139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85800" y="274638"/>
            <a:ext cx="2590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Who made this car?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85800" y="1600201"/>
            <a:ext cx="7772400" cy="24383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General Motors</a:t>
            </a:r>
          </a:p>
          <a:p>
            <a:endParaRPr lang="en-US" sz="2400" dirty="0"/>
          </a:p>
          <a:p>
            <a:r>
              <a:rPr lang="en-US" sz="2400" dirty="0" smtClean="0"/>
              <a:t>Acura </a:t>
            </a:r>
          </a:p>
          <a:p>
            <a:endParaRPr lang="en-US" sz="2400" dirty="0" smtClean="0"/>
          </a:p>
          <a:p>
            <a:r>
              <a:rPr lang="en-US" sz="2400" dirty="0"/>
              <a:t>Wal-Mart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1" t="30889" r="17645" b="13657"/>
          <a:stretch/>
        </p:blipFill>
        <p:spPr bwMode="auto">
          <a:xfrm>
            <a:off x="2743200" y="703289"/>
            <a:ext cx="6248301" cy="30392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4" name="TextBox 3"/>
          <p:cNvSpPr txBox="1"/>
          <p:nvPr>
            <p:custDataLst>
              <p:tags r:id="rId5"/>
            </p:custDataLst>
          </p:nvPr>
        </p:nvSpPr>
        <p:spPr>
          <a:xfrm>
            <a:off x="1" y="41910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Knowing all 3 (Identity, Inspiration, Impact) can help you TARGET your ACTIONS in the direction of your GOALS!!!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41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Ydqtq6P3Ng76bt5lpXtBp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MY5Kop6lrdLGo1CDJRsOn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D6l3dVsokNIzmJ3cSU8ZD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NJY7pUYTVnJrdYGJVhCKU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prssrp4VE3CPjB55wyprR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PVw5w8YRnSTNkxFWtzOZI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PnF5EQK3ks74CxVmSWXNF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Wvgxpz4QCRB959pqu86jx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GfV707GS2V05r9O6qaZuQ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ssrMWssPGlbvP1CizX9KP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90HgCnIVk3AqMsGdaeqdf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TVkNt8B1k5qMjr5GP46K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CjM8v8F3DfHQr2HHYtmAa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Vpe9BlMVkBrv6MVOTzjjI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4926GCBCQOpsCDfvBxjDos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0lo0wtc8fcvQoWLgwKzwk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7b2vidwZjerSS0wCDn47Y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XPRKjST7vC2BftbOeeTKYG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RyMkEDd4vIdPnZdXst4DQ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Dc7H08viDKRgFuYpftXnH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NfR0OwR84Mi3VzcWC4zd5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Y7kIY2eAGs6EpRPZkYqvG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tQ4OCb2wfrkb4o2VBkMs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jc7ZOABa3V72mMXfTXGnA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VkN97aVD2xm0sBV5D1dgD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3ywyXcIyj5e4I2bQzy1o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RUGEcrlaLKf0YdAXbdSzf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TmNKSeKelSxRi73RyxwmX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mL9bvawiSD2U1ElKVU6FQ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kG1d23QeH8EV02AGJAI3Z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1gX8maUs7TIt3crsn41F3x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Pn5pvOCBfi7Kqsah7trEV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f6Dj9ebvWNBrRD7Dy2B6T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opP2403lFdRaQDIvPgqHER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xAzV1TYsMzYZA0wk4rsc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NfC7vrtfBkYV7ZLcEnpKl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8ZAw9uVp3P0TioG1JK2Hc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xxU09uN9RTcuSyjk6UpLdv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sVw8RlndH81t7DwYhYkbh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VeGnvCEEHD7RwF01Cz2P7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rNmcAWOmPJbGBSiBvBLHK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olVnHSGkqVajHrQJCWEAC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KlfDWYx91o70SeFhUnIKO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v7XEkA2J3RW3BA83WINhU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7nzuPR0OXuJXc6PiyXlJ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JoGVKIzoUM2NdzoeFzg4t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cHzC3k1hRSw4Q7GiDW7hk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3OC59Qr0XxLJVg4IxHHMZ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wxK0nD4Q9CqWDKZYbbQRU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i6cpeVpqAygYi5k8sNW6o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6iW5fOzHZv0T90HT196eY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5Sk0tIAC297AUAzkV05aM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EXofmuSJEFYyHdSV42IH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LLKx2CG2QODVTMdGXZV98r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5Sk0tIAC297AUAzkV05aM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EXofmuSJEFYyHdSV42IH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tnMnfnDBV7kdOcTZhbp4R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87CP7c8UqNATrOGqvI0TfC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nU9Ma78OaG0hdmCdm5Jjv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BlTlrZW2r4M6zt6zkLAQv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5AY0fRJvKTJ0RhhyJBcegu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nU9Ma78OaG0hdmCdm5Jjv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BlTlrZW2r4M6zt6zkLAQv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dSlVCaRggdjCDUdvtTVnP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xpZwjQGDXH2WjNTOF8R8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u6M97MKYIEWjNtmVG6lN7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4DajGw6rYn3BUSJ9JTSZY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Wcmq75pSb7ipVi9ntcKjQ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ZZ0psJsLMqOp29ZO6eShG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fbztcwmrV76GEaig4mZcA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NuPAaVND7HHqKOPYxVokv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jmuOvPavhtYCo4ECmrEh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9wBEsLUEupQdOVE3INOrd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jYCjIyvvW89xeDOXp8rJ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GFsUD3I2UOB9NdNUcQU5C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iPJm21tkovuD4LhuSJHxR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U9ivAwVHCX5R32xIXRfVH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ny6XC84Z0VWcUA4wqXpGS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t0LclFi5FosGrz0Ofyc3W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xdIeW9LQhVokLJpDTMCCX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UR8XEqqiv0HQ0SfobVe9D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UpgAQUHdjyV1JlFUKJz5s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eRzmFWc7MYg5mVKPoor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s7qLkUzWGdGUnho1p4GeF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KqQE9lNsuQK0s2Igx2h6r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2sgiYZTbH0N2trIHwApEi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w4TT1zQlaZsBoooQmNzi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dpyhxPwGHNQTWbo5Ykll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AS3kjFeB5ZZMRtkK10Pti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LusdrgPfXNSoPGddwQr5I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T9jVKdikwmwV7yR5dXLQ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TtEEwNuY1cWUBjUwwCWCh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STzFlqCukSOHfPg6GvQxk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YcXybHr9TqVnBK5Rr3lxS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viTax02HNpYKLi3FMUtQ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6T44fpVrLJbyUmHNeV2aY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Rew0P3NbNrU63u7s2e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c3PJaEOqvH6H7cPJo5nYy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60fDi7t0WvJBFbGhFoYLh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NoWhhID84FCNWOtwmGWv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YwxE37qZZM6mdQG0QKnNr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YRfRO81hOLXcqqKDFvH4F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GzBCPlQc8Y9TxGobjiXHY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p0pggc4R5mo8aFfbiGrCD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3wS3eucp7YSlaBdz4D7hS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ph5OXoypVbyKC8S9nzUY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vpvJV7ZhglHpXSndYAEGf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fOvEYJBNvm7f1sxvy4qPH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EKDkbRFwCby59Hdh9fFt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iHRVFt2zgpIJ9K0DyK8YK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HViQhgVaaeFjsWsfcct2V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mqxsgvHVkRAnZWCPbME5f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3Pi3bixWvHZyySiPZpteT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J5WwDn0HoPTSmIadkonom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nrnKwmMfC0Af6d7FFaVNi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EFvAFM45QurPHv8TQEU9d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VDv5YJiLKO7BSB5J2E9ot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i6BW6FIdtyAdMHeWH0aw9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OgwBwMjgT9WLnpYIGpmD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etIrEUXUYGJcikqu8WUdF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h1jPXYjKaw4V12S47oiZ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2b6DicgpIOdNcH7PXZAe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8mioB4PvUGg1Z8IjG7tKO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IePbWhrjoWJP3KkTAcAdT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xaHZ7DjtKLoRE4yp7x3Bh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i95YYMwgaAmaHEtXaO0Vc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rb5gkb52aigdRyU8EwWtB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c1GUNCxUWBt8msiRpO7ar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vunTV9neBm6kITTIrlb7q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UtNV219tZJmDFBSrfVFVH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7xP0fW5AitnrzU607l57n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X4diP06frvm0mg62Ldno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ge1YkfOjPzwJzKMX75t2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5zxQU4ASJYW4OZgQFRr7F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tDGlfN5iUoQn8rrtlJJXP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MuWNHgpCBUdi5U9yPMMr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eqROpcwHnHXVQcor6PThN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aPmwjMTWaoudfvWSRc6T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C0fg3EwgP1N8rup3WFePS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l94XanGXxLKif1sTSKNr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rCWSveXHbUpFudsmBvgdR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sXfVpYkm55YMHr0hSsZQ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TAwfqv8hbjHJ9ZDAOZmPO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HHv0mkDNd17C4FoaxOeNU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5Yh1EiD0tL2zTPJp8NEn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BxUXbEsyB1p2BxJlFlady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zvMzq7Fq9wzpmK6G6ZyUa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9RdcGN8idR8fXpbCdkSaR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scaZfZfaFDcylUldrSiQi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8JfDqbekhjlsoFEwzSoFL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h7MGvtMd2Z9go12Hy833c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2p4ghZT0S1ALV3dytLorB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p4wkbJk9MfvM4mCebMk16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FD6ZuZFhEKTP0ZKXO9GJ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f9YQVfzB7z7hoSdcfktvB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SemDueYblmTlnX0D4pH2D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IIARJBTmfJJvgKtiLlDV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o3vgcBg4Ny6ywD3CvmhZ6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BRGgaLEmpH5Xkwlspi5bV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oIePf8QgEfEesDAVrupr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ld0NrmSsWBQ5Sw1qdk2vK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syjwg2XZTUeptY2kwwv93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j64IStQBMt30fFwIRNjEl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Z2aBT6XTVYkCecsyat8h8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mtJmNNEIQpvz72xgzJDTx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FDrkgjDPv3BeFHSxjaed8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7F5p0UToEediN6Utwl40T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XSmQn2qtEkVJwMeQiJW7p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0nTMDQDS982FHc3awRYaz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m4A8eG2l4M2ARZWBpAQMb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HQ51N8c48eN70PcuBXQN3"/>
</p:tagLst>
</file>

<file path=ppt/theme/theme1.xml><?xml version="1.0" encoding="utf-8"?>
<a:theme xmlns:a="http://schemas.openxmlformats.org/drawingml/2006/main" name="Urban Po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 Pop</Template>
  <TotalTime>888</TotalTime>
  <Words>441</Words>
  <Application>Microsoft Office PowerPoint</Application>
  <PresentationFormat>On-screen Show (4:3)</PresentationFormat>
  <Paragraphs>73</Paragraphs>
  <Slides>16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Urban Pop</vt:lpstr>
      <vt:lpstr>Creating your brand.</vt:lpstr>
      <vt:lpstr>Brand associations &amp; Audit</vt:lpstr>
      <vt:lpstr>CMO: Chief Marketing Officer</vt:lpstr>
      <vt:lpstr>Know your brand!!!</vt:lpstr>
      <vt:lpstr>Identity</vt:lpstr>
      <vt:lpstr>Inspiration</vt:lpstr>
      <vt:lpstr>Impact</vt:lpstr>
      <vt:lpstr>Who made this car?</vt:lpstr>
      <vt:lpstr>Who made this car?</vt:lpstr>
      <vt:lpstr>So, we know its important…but how do we do it?!</vt:lpstr>
      <vt:lpstr>So, we know its important…but how do we do it?!</vt:lpstr>
      <vt:lpstr>So, we know its important…but how do we do it?! (continued)</vt:lpstr>
      <vt:lpstr>So, we know its important…but how do we do it?! (continued)</vt:lpstr>
      <vt:lpstr>Tools to build your brand!</vt:lpstr>
      <vt:lpstr>Tools to build your brand!</vt:lpstr>
      <vt:lpstr>All This means nothing unless…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Joed</dc:creator>
  <cp:lastModifiedBy>Joed</cp:lastModifiedBy>
  <cp:revision>47</cp:revision>
  <dcterms:created xsi:type="dcterms:W3CDTF">2012-03-22T23:23:41Z</dcterms:created>
  <dcterms:modified xsi:type="dcterms:W3CDTF">2012-03-29T22:22:51Z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Tracking">
    <vt:lpwstr>true</vt:lpwstr>
  </property>
  <property fmtid="{D5CDD505-2E9C-101B-9397-08002B2CF9AE}" pid="3" name="Google.Documents.DocumentId">
    <vt:lpwstr>1h7KPyfBFuFfrwVLCMJkEpPCepSPSNy1Mw_-g6fRCvHo</vt:lpwstr>
  </property>
  <property fmtid="{D5CDD505-2E9C-101B-9397-08002B2CF9AE}" pid="4" name="Google.Documents.RevisionId">
    <vt:lpwstr>17301363126690556111</vt:lpwstr>
  </property>
  <property fmtid="{D5CDD505-2E9C-101B-9397-08002B2CF9AE}" pid="5" name="Google.Documents.PreviousRevisionId">
    <vt:lpwstr>02184007239992953994</vt:lpwstr>
  </property>
  <property fmtid="{D5CDD505-2E9C-101B-9397-08002B2CF9AE}" pid="6" name="Google.Documents.PluginVersion">
    <vt:lpwstr>2.0.2662.553</vt:lpwstr>
  </property>
  <property fmtid="{D5CDD505-2E9C-101B-9397-08002B2CF9AE}" pid="7" name="Google.Documents.MergeIncapabilityFlags">
    <vt:i4>0</vt:i4>
  </property>
</Properties>
</file>